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/AhtyP9k0reE4s0TzUIR9KmrH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d4cf9e3b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2d4cf9e3ba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d4cf9e3b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d4cf9e3ba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d4cf9e3b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2d4cf9e3ba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d4cf9e3b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d4cf9e3ba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d4cf9e3b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d4cf9e3ba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d4cf9e3b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2d4cf9e3ba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d4cf9e3b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2d4cf9e3ba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d4cf9e3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d4cf9e3b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d4cf9e3b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d4cf9e3ba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d4cf9e3b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2d4cf9e3ba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d4cf9e3b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2d4cf9e3ba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•"/>
            </a:pPr>
            <a:r>
              <a:rPr lang="es-CO" sz="1400">
                <a:solidFill>
                  <a:srgbClr val="222222"/>
                </a:solidFill>
              </a:rPr>
              <a:t>Descripción de los Herramientas (lenguajes de programación, framework), librerías y otros Sw  usados para la implementación de la solución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d4cf9e3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d4cf9e3b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d4cf9e3ba_1_25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177" name="Google Shape;177;g12d4cf9e3ba_1_25"/>
          <p:cNvSpPr txBox="1"/>
          <p:nvPr>
            <p:ph idx="1" type="body"/>
          </p:nvPr>
        </p:nvSpPr>
        <p:spPr>
          <a:xfrm>
            <a:off x="211500" y="948950"/>
            <a:ext cx="115707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es-CO" sz="2400"/>
              <a:t>Listar los vuelos por aerolínea, por día de menor a mayor y de mayor a menor. El usuario debe elegir el orden de visualización.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8" name="Google Shape;178;g12d4cf9e3ba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99" y="1986725"/>
            <a:ext cx="10936550" cy="41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d4cf9e3ba_1_17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184" name="Google Shape;184;g12d4cf9e3ba_1_17"/>
          <p:cNvSpPr txBox="1"/>
          <p:nvPr>
            <p:ph idx="1" type="body"/>
          </p:nvPr>
        </p:nvSpPr>
        <p:spPr>
          <a:xfrm>
            <a:off x="211500" y="948950"/>
            <a:ext cx="116961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Listar los vuelos por la ciudad de destino, la cantidad de escalas y cantidad de pasajeros movilizados. Ordenar de menor a mayor y de mayor a menor. El usuario debe elegir el orden de visualización.</a:t>
            </a:r>
            <a:endParaRPr/>
          </a:p>
        </p:txBody>
      </p:sp>
      <p:pic>
        <p:nvPicPr>
          <p:cNvPr id="185" name="Google Shape;185;g12d4cf9e3ba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13" y="2291899"/>
            <a:ext cx="11129574" cy="38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d4cf9e3ba_1_38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191" name="Google Shape;191;g12d4cf9e3ba_1_38"/>
          <p:cNvSpPr txBox="1"/>
          <p:nvPr>
            <p:ph idx="1" type="body"/>
          </p:nvPr>
        </p:nvSpPr>
        <p:spPr>
          <a:xfrm>
            <a:off x="211500" y="948950"/>
            <a:ext cx="116961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Listar las aerolíneas con mayores y menores ingresos por ruta.  Ordenar de menor a mayor y de mayor a menor. El usuario debe elegir el orden de visualización.</a:t>
            </a:r>
            <a:endParaRPr/>
          </a:p>
        </p:txBody>
      </p:sp>
      <p:pic>
        <p:nvPicPr>
          <p:cNvPr id="192" name="Google Shape;192;g12d4cf9e3b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575" y="1962325"/>
            <a:ext cx="9149950" cy="4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d4cf9e3ba_1_46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198" name="Google Shape;198;g12d4cf9e3ba_1_46"/>
          <p:cNvSpPr txBox="1"/>
          <p:nvPr>
            <p:ph idx="1" type="body"/>
          </p:nvPr>
        </p:nvSpPr>
        <p:spPr>
          <a:xfrm>
            <a:off x="211500" y="948950"/>
            <a:ext cx="11696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Hallar el costo promedio por vuelo y el ingreso promedio por vuelo por ciudad de destino.</a:t>
            </a:r>
            <a:endParaRPr sz="2400"/>
          </a:p>
        </p:txBody>
      </p:sp>
      <p:pic>
        <p:nvPicPr>
          <p:cNvPr id="199" name="Google Shape;199;g12d4cf9e3ba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400" y="1602650"/>
            <a:ext cx="7848300" cy="46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d4cf9e3ba_1_54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05" name="Google Shape;205;g12d4cf9e3ba_1_54"/>
          <p:cNvSpPr txBox="1"/>
          <p:nvPr>
            <p:ph idx="1" type="body"/>
          </p:nvPr>
        </p:nvSpPr>
        <p:spPr>
          <a:xfrm>
            <a:off x="211500" y="948950"/>
            <a:ext cx="11696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Entregue el total de pasajeros movilizados por inventario agrupado por categoría de producto.</a:t>
            </a:r>
            <a:endParaRPr sz="2400"/>
          </a:p>
        </p:txBody>
      </p:sp>
      <p:pic>
        <p:nvPicPr>
          <p:cNvPr id="206" name="Google Shape;206;g12d4cf9e3ba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950" y="1862075"/>
            <a:ext cx="10065851" cy="42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d4cf9e3ba_1_62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12" name="Google Shape;212;g12d4cf9e3ba_1_62"/>
          <p:cNvSpPr txBox="1"/>
          <p:nvPr>
            <p:ph idx="1" type="body"/>
          </p:nvPr>
        </p:nvSpPr>
        <p:spPr>
          <a:xfrm>
            <a:off x="211500" y="948950"/>
            <a:ext cx="11696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Dinero recaudado por ruta, por aerolínea en un rango de tiempo ingresado por el usuario.</a:t>
            </a:r>
            <a:endParaRPr sz="2400"/>
          </a:p>
        </p:txBody>
      </p:sp>
      <p:pic>
        <p:nvPicPr>
          <p:cNvPr id="213" name="Google Shape;213;g12d4cf9e3ba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300" y="1745900"/>
            <a:ext cx="7772500" cy="45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d4cf9e3ba_1_70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19" name="Google Shape;219;g12d4cf9e3ba_1_70"/>
          <p:cNvSpPr txBox="1"/>
          <p:nvPr>
            <p:ph idx="1" type="body"/>
          </p:nvPr>
        </p:nvSpPr>
        <p:spPr>
          <a:xfrm>
            <a:off x="211500" y="948950"/>
            <a:ext cx="11696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Costo promedio, mínimo y máximo de cada ruta, por cada aerolínea.</a:t>
            </a:r>
            <a:endParaRPr sz="2400"/>
          </a:p>
        </p:txBody>
      </p:sp>
      <p:pic>
        <p:nvPicPr>
          <p:cNvPr id="220" name="Google Shape;220;g12d4cf9e3ba_1_70"/>
          <p:cNvPicPr preferRelativeResize="0"/>
          <p:nvPr/>
        </p:nvPicPr>
        <p:blipFill rotWithShape="1">
          <a:blip r:embed="rId4">
            <a:alphaModFix/>
          </a:blip>
          <a:srcRect b="0" l="0" r="0" t="9584"/>
          <a:stretch/>
        </p:blipFill>
        <p:spPr>
          <a:xfrm>
            <a:off x="1204988" y="1468300"/>
            <a:ext cx="9709124" cy="46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4cf9e3ba_2_0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26" name="Google Shape;226;g12d4cf9e3ba_2_0"/>
          <p:cNvSpPr txBox="1"/>
          <p:nvPr>
            <p:ph idx="1" type="body"/>
          </p:nvPr>
        </p:nvSpPr>
        <p:spPr>
          <a:xfrm>
            <a:off x="211500" y="948950"/>
            <a:ext cx="11696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Porcentaje de pasajeros por ruta.</a:t>
            </a:r>
            <a:endParaRPr sz="2400"/>
          </a:p>
        </p:txBody>
      </p:sp>
      <p:pic>
        <p:nvPicPr>
          <p:cNvPr id="227" name="Google Shape;227;g12d4cf9e3b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213" y="1510100"/>
            <a:ext cx="9706674" cy="46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d4cf9e3ba_2_8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33" name="Google Shape;233;g12d4cf9e3ba_2_8"/>
          <p:cNvSpPr txBox="1"/>
          <p:nvPr>
            <p:ph idx="1" type="body"/>
          </p:nvPr>
        </p:nvSpPr>
        <p:spPr>
          <a:xfrm>
            <a:off x="211500" y="948950"/>
            <a:ext cx="11696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Porcentaje de pasajeros por aerolínea.</a:t>
            </a:r>
            <a:endParaRPr sz="2400"/>
          </a:p>
        </p:txBody>
      </p:sp>
      <p:pic>
        <p:nvPicPr>
          <p:cNvPr id="234" name="Google Shape;234;g12d4cf9e3ba_2_8"/>
          <p:cNvPicPr preferRelativeResize="0"/>
          <p:nvPr/>
        </p:nvPicPr>
        <p:blipFill rotWithShape="1">
          <a:blip r:embed="rId4">
            <a:alphaModFix/>
          </a:blip>
          <a:srcRect b="0" l="0" r="0" t="14118"/>
          <a:stretch/>
        </p:blipFill>
        <p:spPr>
          <a:xfrm>
            <a:off x="647550" y="1673703"/>
            <a:ext cx="10824001" cy="432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d4cf9e3ba_2_16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40" name="Google Shape;240;g12d4cf9e3ba_2_16"/>
          <p:cNvSpPr txBox="1"/>
          <p:nvPr>
            <p:ph idx="1" type="body"/>
          </p:nvPr>
        </p:nvSpPr>
        <p:spPr>
          <a:xfrm>
            <a:off x="211500" y="948950"/>
            <a:ext cx="11696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Porcentaje de vuelos por día, por aerolínea y por día por ruta.</a:t>
            </a:r>
            <a:endParaRPr sz="2400"/>
          </a:p>
        </p:txBody>
      </p:sp>
      <p:pic>
        <p:nvPicPr>
          <p:cNvPr id="241" name="Google Shape;241;g12d4cf9e3ba_2_16"/>
          <p:cNvPicPr preferRelativeResize="0"/>
          <p:nvPr/>
        </p:nvPicPr>
        <p:blipFill rotWithShape="1">
          <a:blip r:embed="rId4">
            <a:alphaModFix/>
          </a:blip>
          <a:srcRect b="0" l="0" r="0" t="8767"/>
          <a:stretch/>
        </p:blipFill>
        <p:spPr>
          <a:xfrm>
            <a:off x="1373088" y="1575950"/>
            <a:ext cx="9372926" cy="4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342900" y="2540000"/>
            <a:ext cx="2540100" cy="255270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1231900" y="1079500"/>
            <a:ext cx="4864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INTEGRADO POR: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4864100" y="3581400"/>
            <a:ext cx="1333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666575" y="5370550"/>
            <a:ext cx="20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 Tangarife G.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9740900" y="5370550"/>
            <a:ext cx="170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Michael Bustos 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6438900" y="5389075"/>
            <a:ext cx="20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Santiago López A.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3238500" y="2540000"/>
            <a:ext cx="2540100" cy="255270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6210300" y="2540000"/>
            <a:ext cx="2540100" cy="255270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9182100" y="2560400"/>
            <a:ext cx="2540100" cy="255270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0" y="2743200"/>
            <a:ext cx="2147237" cy="214723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3435300" y="5370550"/>
            <a:ext cx="19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Borrás J.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500" y="2763200"/>
            <a:ext cx="22296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4550" y="2668863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625" y="2235950"/>
            <a:ext cx="3066800" cy="3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d4cf9e3ba_2_24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247" name="Google Shape;247;g12d4cf9e3ba_2_24"/>
          <p:cNvSpPr txBox="1"/>
          <p:nvPr>
            <p:ph idx="1" type="body"/>
          </p:nvPr>
        </p:nvSpPr>
        <p:spPr>
          <a:xfrm>
            <a:off x="211500" y="948950"/>
            <a:ext cx="11696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Font typeface="Noto Sans Symbols"/>
              <a:buChar char="●"/>
            </a:pPr>
            <a:r>
              <a:rPr lang="es-CO" sz="2400"/>
              <a:t>Ingresos por tipo de tiquete, por día, por vuelo.</a:t>
            </a:r>
            <a:endParaRPr sz="2400"/>
          </a:p>
        </p:txBody>
      </p:sp>
      <p:pic>
        <p:nvPicPr>
          <p:cNvPr id="248" name="Google Shape;248;g12d4cf9e3ba_2_24"/>
          <p:cNvPicPr preferRelativeResize="0"/>
          <p:nvPr/>
        </p:nvPicPr>
        <p:blipFill rotWithShape="1">
          <a:blip r:embed="rId4">
            <a:alphaModFix/>
          </a:blip>
          <a:srcRect b="0" l="0" r="0" t="8809"/>
          <a:stretch/>
        </p:blipFill>
        <p:spPr>
          <a:xfrm>
            <a:off x="1306325" y="1557800"/>
            <a:ext cx="9506449" cy="46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>
            <p:ph type="title"/>
          </p:nvPr>
        </p:nvSpPr>
        <p:spPr>
          <a:xfrm>
            <a:off x="831850" y="0"/>
            <a:ext cx="106995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Futuras aplicaciones </a:t>
            </a:r>
            <a:endParaRPr/>
          </a:p>
        </p:txBody>
      </p:sp>
      <p:pic>
        <p:nvPicPr>
          <p:cNvPr id="254" name="Google Shape;254;p9"/>
          <p:cNvPicPr preferRelativeResize="0"/>
          <p:nvPr/>
        </p:nvPicPr>
        <p:blipFill rotWithShape="1">
          <a:blip r:embed="rId4">
            <a:alphaModFix/>
          </a:blip>
          <a:srcRect b="0" l="2542" r="1146" t="0"/>
          <a:stretch/>
        </p:blipFill>
        <p:spPr>
          <a:xfrm>
            <a:off x="1657238" y="1037800"/>
            <a:ext cx="8877525" cy="518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/>
              <a:t>Sistema de Análisis de Información del Aeropuerto de Moscow</a:t>
            </a:r>
            <a:endParaRPr/>
          </a:p>
        </p:txBody>
      </p:sp>
      <p:sp>
        <p:nvSpPr>
          <p:cNvPr id="107" name="Google Shape;107;p3"/>
          <p:cNvSpPr txBox="1"/>
          <p:nvPr>
            <p:ph idx="1" type="subTitle"/>
          </p:nvPr>
        </p:nvSpPr>
        <p:spPr>
          <a:xfrm>
            <a:off x="1524000" y="4059253"/>
            <a:ext cx="91440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000"/>
              <a:t>Propósito</a:t>
            </a:r>
            <a:r>
              <a:rPr b="1" lang="es-CO" sz="3000"/>
              <a:t>:</a:t>
            </a:r>
            <a:r>
              <a:rPr lang="es-CO" sz="3000"/>
              <a:t> Identificar la necesidad de una nueva pista por el aumento del tráfico aéreo para un aeropuerto basado en los datos de las pistas actuales.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749300" y="796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Descripción conceptual de la solución (análisis)</a:t>
            </a:r>
            <a:endParaRPr/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514350" y="5719549"/>
            <a:ext cx="105156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Datasets: Tickets, aeropuertos y aerolíneas.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749288" y="4325038"/>
            <a:ext cx="125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latin typeface="Calibri"/>
                <a:ea typeface="Calibri"/>
                <a:cs typeface="Calibri"/>
                <a:sym typeface="Calibri"/>
              </a:rPr>
              <a:t>Datos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3453900" y="4474588"/>
            <a:ext cx="463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latin typeface="Calibri"/>
                <a:ea typeface="Calibri"/>
                <a:cs typeface="Calibri"/>
                <a:sym typeface="Calibri"/>
              </a:rPr>
              <a:t>Manipulación y procesamiento de datos con python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9408875" y="4769200"/>
            <a:ext cx="260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latin typeface="Calibri"/>
                <a:ea typeface="Calibri"/>
                <a:cs typeface="Calibri"/>
                <a:sym typeface="Calibri"/>
              </a:rPr>
              <a:t>Análisis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13" y="2489888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3337475" y="2544988"/>
            <a:ext cx="585000" cy="1632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 b="0" l="0" r="0" t="19846"/>
          <a:stretch/>
        </p:blipFill>
        <p:spPr>
          <a:xfrm>
            <a:off x="4784731" y="2373762"/>
            <a:ext cx="1974844" cy="21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7757713" y="2612538"/>
            <a:ext cx="585000" cy="1632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9713" y="2274888"/>
            <a:ext cx="3122550" cy="2341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270350" y="862500"/>
            <a:ext cx="5706900" cy="5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b="1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Supuestos considerados en la solución</a:t>
            </a:r>
            <a:endParaRPr b="1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CO" sz="2400">
                <a:latin typeface="Arial"/>
                <a:ea typeface="Arial"/>
                <a:cs typeface="Arial"/>
                <a:sym typeface="Arial"/>
              </a:rPr>
              <a:t>Cada registro hace referencia a la compra de un tiquete para una persona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CO" sz="2400">
                <a:latin typeface="Arial"/>
                <a:ea typeface="Arial"/>
                <a:cs typeface="Arial"/>
                <a:sym typeface="Arial"/>
              </a:rPr>
              <a:t>La columna “name” en el dataset de aerolíneas se refiere al nombre en Ruso de la aerolínea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CO" sz="2400">
                <a:latin typeface="Arial"/>
                <a:ea typeface="Arial"/>
                <a:cs typeface="Arial"/>
                <a:sym typeface="Arial"/>
              </a:rPr>
              <a:t>Es de interés únicamente los vuelos comerciales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CO" sz="2400">
                <a:latin typeface="Arial"/>
                <a:ea typeface="Arial"/>
                <a:cs typeface="Arial"/>
                <a:sym typeface="Arial"/>
              </a:rPr>
              <a:t>Las bases de datos </a:t>
            </a:r>
            <a:r>
              <a:rPr lang="es-CO" sz="2400">
                <a:latin typeface="Arial"/>
                <a:ea typeface="Arial"/>
                <a:cs typeface="Arial"/>
                <a:sym typeface="Arial"/>
              </a:rPr>
              <a:t>están</a:t>
            </a:r>
            <a:r>
              <a:rPr lang="es-CO" sz="2400">
                <a:latin typeface="Arial"/>
                <a:ea typeface="Arial"/>
                <a:cs typeface="Arial"/>
                <a:sym typeface="Arial"/>
              </a:rPr>
              <a:t> interrelacionadas por los </a:t>
            </a:r>
            <a:r>
              <a:rPr lang="es-CO" sz="2400">
                <a:latin typeface="Arial"/>
                <a:ea typeface="Arial"/>
                <a:cs typeface="Arial"/>
                <a:sym typeface="Arial"/>
              </a:rPr>
              <a:t>códigos</a:t>
            </a:r>
            <a:r>
              <a:rPr lang="es-CO" sz="240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CO" sz="2400">
                <a:latin typeface="Arial"/>
                <a:ea typeface="Arial"/>
                <a:cs typeface="Arial"/>
                <a:sym typeface="Arial"/>
              </a:rPr>
              <a:t>aerolínea</a:t>
            </a:r>
            <a:r>
              <a:rPr lang="es-CO" sz="2400">
                <a:latin typeface="Arial"/>
                <a:ea typeface="Arial"/>
                <a:cs typeface="Arial"/>
                <a:sym typeface="Arial"/>
              </a:rPr>
              <a:t> y aeropuerto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CO" sz="2400">
                <a:latin typeface="Arial"/>
                <a:ea typeface="Arial"/>
                <a:cs typeface="Arial"/>
                <a:sym typeface="Arial"/>
              </a:rPr>
              <a:t>Los datos presentados son verídicos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>
            <p:ph idx="2" type="body"/>
          </p:nvPr>
        </p:nvSpPr>
        <p:spPr>
          <a:xfrm>
            <a:off x="6248400" y="76225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Diagramas de la solución</a:t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1219200"/>
            <a:ext cx="6019800" cy="498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3223075" y="0"/>
            <a:ext cx="63924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Herramientas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50" y="1688400"/>
            <a:ext cx="10034325" cy="45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551950" y="1002600"/>
            <a:ext cx="979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700">
                <a:latin typeface="Calibri"/>
                <a:ea typeface="Calibri"/>
                <a:cs typeface="Calibri"/>
                <a:sym typeface="Calibri"/>
              </a:rPr>
              <a:t>Google Colab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d4cf9e3ba_1_0"/>
          <p:cNvSpPr txBox="1"/>
          <p:nvPr>
            <p:ph type="title"/>
          </p:nvPr>
        </p:nvSpPr>
        <p:spPr>
          <a:xfrm>
            <a:off x="408475" y="697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Herramientas</a:t>
            </a:r>
            <a:endParaRPr/>
          </a:p>
        </p:txBody>
      </p:sp>
      <p:pic>
        <p:nvPicPr>
          <p:cNvPr id="141" name="Google Shape;141;g12d4cf9e3ba_1_0"/>
          <p:cNvPicPr preferRelativeResize="0"/>
          <p:nvPr/>
        </p:nvPicPr>
        <p:blipFill rotWithShape="1">
          <a:blip r:embed="rId4">
            <a:alphaModFix/>
          </a:blip>
          <a:srcRect b="21425" l="7268" r="6509" t="16845"/>
          <a:stretch/>
        </p:blipFill>
        <p:spPr>
          <a:xfrm>
            <a:off x="3890213" y="2948800"/>
            <a:ext cx="4100477" cy="12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2d4cf9e3b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00" y="3921425"/>
            <a:ext cx="3029475" cy="1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d4cf9e3ba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0525" y="1638600"/>
            <a:ext cx="4100475" cy="9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2d4cf9e3ba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0700" y="3843925"/>
            <a:ext cx="4100475" cy="136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2d4cf9e3ba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3500" y="4920375"/>
            <a:ext cx="4225357" cy="1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2d4cf9e3ba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475" y="1638592"/>
            <a:ext cx="4010076" cy="16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¿Cómo fue el proceso?</a:t>
            </a: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879" y="936550"/>
            <a:ext cx="3262810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228600" y="1373825"/>
            <a:ext cx="297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900">
                <a:latin typeface="Calibri"/>
                <a:ea typeface="Calibri"/>
                <a:cs typeface="Calibri"/>
                <a:sym typeface="Calibri"/>
              </a:rPr>
              <a:t>Dificultades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9203" y="1788587"/>
            <a:ext cx="2843650" cy="63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228600" y="2005025"/>
            <a:ext cx="537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300">
                <a:latin typeface="Calibri"/>
                <a:ea typeface="Calibri"/>
                <a:cs typeface="Calibri"/>
                <a:sym typeface="Calibri"/>
              </a:rPr>
              <a:t>Desconocimiento de la sintaxis de ciertas funciones de python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342900" y="3650463"/>
            <a:ext cx="537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300">
                <a:latin typeface="Calibri"/>
                <a:ea typeface="Calibri"/>
                <a:cs typeface="Calibri"/>
                <a:sym typeface="Calibri"/>
              </a:rPr>
              <a:t>Desconocimiento del lenguaje </a:t>
            </a:r>
            <a:r>
              <a:rPr lang="es-CO" sz="2300">
                <a:latin typeface="Calibri"/>
                <a:ea typeface="Calibri"/>
                <a:cs typeface="Calibri"/>
                <a:sym typeface="Calibri"/>
              </a:rPr>
              <a:t>técnico</a:t>
            </a:r>
            <a:r>
              <a:rPr lang="es-CO" sz="2300"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s-CO" sz="2300">
                <a:latin typeface="Calibri"/>
                <a:ea typeface="Calibri"/>
                <a:cs typeface="Calibri"/>
                <a:sym typeface="Calibri"/>
              </a:rPr>
              <a:t>aeronáutica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1717875" y="5524500"/>
            <a:ext cx="537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300">
                <a:latin typeface="Calibri"/>
                <a:ea typeface="Calibri"/>
                <a:cs typeface="Calibri"/>
                <a:sym typeface="Calibri"/>
              </a:rPr>
              <a:t>Creación de una dashboard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6163285" y="1788575"/>
            <a:ext cx="926700" cy="1325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163285" y="3503075"/>
            <a:ext cx="926700" cy="1325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6163285" y="5217575"/>
            <a:ext cx="926700" cy="1325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200" y="3690046"/>
            <a:ext cx="2244600" cy="81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44598" y="2328870"/>
            <a:ext cx="2055852" cy="8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800" y="5132108"/>
            <a:ext cx="2244600" cy="81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4224" y="4749875"/>
            <a:ext cx="1578125" cy="15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3402125" y="0"/>
            <a:ext cx="54075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400"/>
              <a:buFont typeface="Arial"/>
              <a:buNone/>
            </a:pPr>
            <a:r>
              <a:rPr b="0" i="0"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  Código </a:t>
            </a:r>
            <a:r>
              <a:rPr lang="es-CO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/>
          </a:p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247300" y="1074299"/>
            <a:ext cx="105156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es-CO" sz="2400"/>
              <a:t>Agrupar los vuelos por aerolínea y por país de destino.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1" name="Google Shape;17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88" y="1799725"/>
            <a:ext cx="11133325" cy="36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2021-12-07T02:48:14Z</dcterms:created>
  <dc:creator>Juan Felipe Osorio Ospina</dc:creator>
</cp:coreProperties>
</file>